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6" r:id="rId5"/>
    <p:sldId id="261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5" r:id="rId14"/>
    <p:sldId id="274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40" d="100"/>
          <a:sy n="140" d="100"/>
        </p:scale>
        <p:origin x="-7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Solving Inequalities Using Addition and Subtraction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2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07875" y="11239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707875" y="20231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705600" y="29527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05600" y="38671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050046"/>
                  </p:ext>
                </p:extLst>
              </p:nvPr>
            </p:nvGraphicFramePr>
            <p:xfrm>
              <a:off x="304800" y="1200150"/>
              <a:ext cx="7711186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151001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050046"/>
                  </p:ext>
                </p:extLst>
              </p:nvPr>
            </p:nvGraphicFramePr>
            <p:xfrm>
              <a:off x="304800" y="1200150"/>
              <a:ext cx="7711186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151001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104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0667" r="-315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69312" t="-106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104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10667" r="-315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69312" t="-110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104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210667" r="-315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69312" t="-210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104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310667" r="-31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69312" t="-310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230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976571"/>
                  </p:ext>
                </p:extLst>
              </p:nvPr>
            </p:nvGraphicFramePr>
            <p:xfrm>
              <a:off x="304800" y="1200150"/>
              <a:ext cx="832104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77724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Five times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 plus seven is more than six times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Fifteen 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plus a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is less than sixty.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Eleven is more than or equal to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minus three.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plus twenty one is less than or equal to thirty.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976571"/>
                  </p:ext>
                </p:extLst>
              </p:nvPr>
            </p:nvGraphicFramePr>
            <p:xfrm>
              <a:off x="304800" y="1200150"/>
              <a:ext cx="832104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77724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86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108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208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308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5981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117080" y="1504950"/>
            <a:ext cx="10972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117080" y="2404110"/>
            <a:ext cx="10972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14805" y="3333750"/>
            <a:ext cx="10972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14805" y="4248150"/>
            <a:ext cx="10972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7621258"/>
                  </p:ext>
                </p:extLst>
              </p:nvPr>
            </p:nvGraphicFramePr>
            <p:xfrm>
              <a:off x="304800" y="1200150"/>
              <a:ext cx="832104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3657600"/>
                    <a:gridCol w="1371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Five times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 plus seven is more than six times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Fifteen 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</a:rPr>
                            <a:t>plus a </a:t>
                          </a:r>
                          <a:r>
                            <a:rPr lang="en-US" sz="2000" dirty="0">
                              <a:effectLst/>
                              <a:latin typeface="Calibri"/>
                            </a:rPr>
                            <a:t>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is less than sixty.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𝟔𝟎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Eleven is more than or equal to 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minus three.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 plus twenty one is less than or equal to thirty.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𝟑𝟎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7621258"/>
                  </p:ext>
                </p:extLst>
              </p:nvPr>
            </p:nvGraphicFramePr>
            <p:xfrm>
              <a:off x="304800" y="1200150"/>
              <a:ext cx="832104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3657600"/>
                    <a:gridCol w="1371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21667" b="-90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81111" r="-183333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0000" t="-81111" r="-375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06667" t="-81111" b="-50000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271667" b="-6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247778" r="-183333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0000" t="-247778" r="-37500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06667" t="-247778" b="-33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521667" b="-40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414444" r="-183333" b="-1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0000" t="-414444" r="-37500" b="-1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06667" t="-414444" b="-16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059" t="-771667" b="-1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000" t="-581111" r="-1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0000" t="-581111" r="-3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06667" t="-581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805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5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Ann </a:t>
            </a:r>
            <a:r>
              <a:rPr lang="en-US" sz="2400" dirty="0"/>
              <a:t>ran a 5 kilometer race in 45 minutes. Write an inequality to describe the speeds of the runners who were faster than Ann</a:t>
            </a:r>
            <a:r>
              <a:rPr lang="en-US" sz="2400" dirty="0" smtClean="0"/>
              <a:t>.</a:t>
            </a:r>
            <a:endParaRPr lang="en-US" sz="2400" dirty="0">
              <a:effectLst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7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50920" y="3486150"/>
            <a:ext cx="201168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791200" y="1885950"/>
            <a:ext cx="29718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5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 smtClean="0"/>
                  <a:t>Ann </a:t>
                </a:r>
                <a:r>
                  <a:rPr lang="en-US" sz="2400" dirty="0"/>
                  <a:t>ran a 5 kilometer race in 45 minutes. Write an inequality to describe the speeds of the runners who were faster than Ann.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𝒔𝒑𝒆𝒆</m:t>
                      </m:r>
                      <m:sSub>
                        <m:sSub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𝑨𝒏𝒏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𝒅𝒊𝒔𝒕𝒂𝒏𝒄</m:t>
                          </m:r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𝒆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𝑨𝒏𝒏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𝒕𝒊𝒎</m:t>
                          </m:r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𝒆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𝑨𝒏𝒏</m:t>
                              </m:r>
                            </m:sub>
                          </m:sSub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𝒌𝒎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𝟒𝟓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𝒎𝒊𝒏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𝒔𝒑𝒆𝒆</m:t>
                      </m:r>
                      <m:sSub>
                        <m:sSub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𝑨𝒏𝒏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𝟗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𝒌𝒎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𝒎𝒊𝒏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𝒔𝒑𝒆𝒆</m:t>
                      </m:r>
                      <m:sSub>
                        <m:sSub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𝒇𝒂𝒔𝒕𝒆𝒓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𝒕𝒉𝒂𝒏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𝑨𝒏𝒏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&gt;</m:t>
                      </m:r>
                      <m:r>
                        <a:rPr lang="en-US" sz="2400" b="1" i="1">
                          <a:latin typeface="Cambria Math"/>
                        </a:rPr>
                        <m:t>𝒔𝒑𝒆𝒆</m:t>
                      </m:r>
                      <m:sSub>
                        <m:sSub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𝑨𝒏𝒏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𝒇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𝟗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𝒌𝒎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𝒎𝒊𝒏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6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INEQUALITIES USING ADDITION AND SUBTRACTION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linear inequalities by using </a:t>
            </a:r>
            <a:r>
              <a:rPr lang="en-US" sz="2400" dirty="0" smtClean="0"/>
              <a:t>addition and subtraction.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smtClean="0"/>
              <a:t>Addition </a:t>
            </a:r>
            <a:r>
              <a:rPr lang="en-US" sz="2400" dirty="0" smtClean="0"/>
              <a:t>Property of Inequalities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Subtraction Property </a:t>
            </a:r>
            <a:r>
              <a:rPr lang="en-US" sz="2400" dirty="0"/>
              <a:t>of Inequalities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876800" y="38671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28765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" y="38671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28765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ADDITION PROPERTY OF INEQUALITIES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 algn="ctr">
                  <a:buNone/>
                </a:pPr>
                <a:r>
                  <a:rPr lang="en-US" sz="2400" i="1" dirty="0"/>
                  <a:t>“If any number is added to each side of a true inequality, the resulting inequality is also true.”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For </a:t>
                </a:r>
                <a:r>
                  <a:rPr lang="en-US" sz="2400" dirty="0"/>
                  <a:t>all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, the following are true: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08047"/>
                  </p:ext>
                </p:extLst>
              </p:nvPr>
            </p:nvGraphicFramePr>
            <p:xfrm>
              <a:off x="213360" y="2861310"/>
              <a:ext cx="877824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520"/>
                    <a:gridCol w="731520"/>
                    <a:gridCol w="1828800"/>
                    <a:gridCol w="1097280"/>
                    <a:gridCol w="731520"/>
                    <a:gridCol w="731520"/>
                    <a:gridCol w="18288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&gt;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&gt;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≥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≥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08047"/>
                  </p:ext>
                </p:extLst>
              </p:nvPr>
            </p:nvGraphicFramePr>
            <p:xfrm>
              <a:off x="213360" y="2861310"/>
              <a:ext cx="877824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520"/>
                    <a:gridCol w="731520"/>
                    <a:gridCol w="1828800"/>
                    <a:gridCol w="1097280"/>
                    <a:gridCol w="731520"/>
                    <a:gridCol w="731520"/>
                    <a:gridCol w="18288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00" r="-120000" b="-3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0000" b="-3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54864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83333" r="-500000" b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80000" t="-83333" r="-300000" b="-1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83333" r="-400000" b="-167778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83333" r="-200000" b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0000" t="-83333" r="-60000" b="-1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00000" t="-83333" b="-167778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00" t="-220000" r="-120000" b="-1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0000" t="-220000" b="-1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320000" r="-500000" b="-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80000" t="-32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320000" r="-400000" b="-13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320000" r="-200000" b="-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0000" t="-320000" r="-6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00000" t="-32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709074"/>
                  </p:ext>
                </p:extLst>
              </p:nvPr>
            </p:nvGraphicFramePr>
            <p:xfrm>
              <a:off x="304800" y="1200150"/>
              <a:ext cx="29025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8709074"/>
                  </p:ext>
                </p:extLst>
              </p:nvPr>
            </p:nvGraphicFramePr>
            <p:xfrm>
              <a:off x="304800" y="1200150"/>
              <a:ext cx="29025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852" r="-267" b="-3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1852" r="-267" b="-2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1852" r="-267" b="-1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1852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775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05600" y="11239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705600" y="19469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703325" y="27241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03325" y="35623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1356882"/>
                  </p:ext>
                </p:extLst>
              </p:nvPr>
            </p:nvGraphicFramePr>
            <p:xfrm>
              <a:off x="304800" y="1200150"/>
              <a:ext cx="79317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3716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1356882"/>
                  </p:ext>
                </p:extLst>
              </p:nvPr>
            </p:nvGraphicFramePr>
            <p:xfrm>
              <a:off x="304800" y="1200150"/>
              <a:ext cx="79317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3716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852" r="-22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1852" r="-376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11852" r="-444" b="-3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1852" r="-22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11852" r="-376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111852" r="-444" b="-2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1852" r="-22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211852" r="-376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211852" r="-444" b="-1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1852" r="-22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311852" r="-37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311852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876800" y="38671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28765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" y="38671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2876550"/>
            <a:ext cx="34747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SUBTRACTION PROPERTY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OF INEQUALITIES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 algn="ctr">
                  <a:buNone/>
                </a:pPr>
                <a:r>
                  <a:rPr lang="en-US" sz="2400" i="1" dirty="0"/>
                  <a:t>“If any number is </a:t>
                </a:r>
                <a:r>
                  <a:rPr lang="en-US" sz="2400" i="1" dirty="0" smtClean="0"/>
                  <a:t>subtracted to </a:t>
                </a:r>
                <a:r>
                  <a:rPr lang="en-US" sz="2400" i="1" dirty="0"/>
                  <a:t>each side of a true inequality, the resulting inequality is also true.”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For </a:t>
                </a:r>
                <a:r>
                  <a:rPr lang="en-US" sz="2400" dirty="0"/>
                  <a:t>all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, the following are true: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528302"/>
                  </p:ext>
                </p:extLst>
              </p:nvPr>
            </p:nvGraphicFramePr>
            <p:xfrm>
              <a:off x="213360" y="2861310"/>
              <a:ext cx="877824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520"/>
                    <a:gridCol w="731520"/>
                    <a:gridCol w="1828800"/>
                    <a:gridCol w="1097280"/>
                    <a:gridCol w="731520"/>
                    <a:gridCol w="731520"/>
                    <a:gridCol w="18288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&gt;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&gt;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≥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≥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528302"/>
                  </p:ext>
                </p:extLst>
              </p:nvPr>
            </p:nvGraphicFramePr>
            <p:xfrm>
              <a:off x="213360" y="2861310"/>
              <a:ext cx="877824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520"/>
                    <a:gridCol w="731520"/>
                    <a:gridCol w="1828800"/>
                    <a:gridCol w="1097280"/>
                    <a:gridCol w="731520"/>
                    <a:gridCol w="731520"/>
                    <a:gridCol w="18288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00" r="-120000" b="-3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0000" b="-3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54864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83333" r="-500000" b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80000" t="-83333" r="-300000" b="-1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83333" r="-400000" b="-167778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83333" r="-200000" b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0000" t="-83333" r="-60000" b="-1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00000" t="-83333" b="-167778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0000" t="-220000" r="-120000" b="-1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0000" t="-220000" b="-1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720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320000" r="-500000" b="-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80000" t="-32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320000" r="-400000" b="-13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00000" t="-320000" r="-200000" b="-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0000" t="-320000" r="-6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00000" t="-32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3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5432314"/>
                  </p:ext>
                </p:extLst>
              </p:nvPr>
            </p:nvGraphicFramePr>
            <p:xfrm>
              <a:off x="304800" y="1200150"/>
              <a:ext cx="29025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5432314"/>
                  </p:ext>
                </p:extLst>
              </p:nvPr>
            </p:nvGraphicFramePr>
            <p:xfrm>
              <a:off x="304800" y="1200150"/>
              <a:ext cx="29025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852" r="-267" b="-3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1852" r="-267" b="-2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1852" r="-267" b="-1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1852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5918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05600" y="11239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705600" y="19469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703325" y="27241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03325" y="35623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77133"/>
                  </p:ext>
                </p:extLst>
              </p:nvPr>
            </p:nvGraphicFramePr>
            <p:xfrm>
              <a:off x="304800" y="1200150"/>
              <a:ext cx="79317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3716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77133"/>
                  </p:ext>
                </p:extLst>
              </p:nvPr>
            </p:nvGraphicFramePr>
            <p:xfrm>
              <a:off x="304800" y="1200150"/>
              <a:ext cx="793178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3657600"/>
                    <a:gridCol w="1371600"/>
                  </a:tblGrid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852" r="-22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1852" r="-376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11852" r="-444" b="-3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1852" r="-22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111852" r="-376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111852" r="-444" b="-2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1852" r="-22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211852" r="-376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211852" r="-444" b="-10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1852" r="-22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9333" t="-311852" r="-37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8222" t="-311852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6379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ADDITION AND SUBTRACTION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640905"/>
                  </p:ext>
                </p:extLst>
              </p:nvPr>
            </p:nvGraphicFramePr>
            <p:xfrm>
              <a:off x="304800" y="1200150"/>
              <a:ext cx="33597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640905"/>
                  </p:ext>
                </p:extLst>
              </p:nvPr>
            </p:nvGraphicFramePr>
            <p:xfrm>
              <a:off x="304800" y="1200150"/>
              <a:ext cx="33597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2444" t="-10667" r="-222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2444" t="-110667" r="-222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2444" t="-210667" r="-222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2444" t="-310667" r="-22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813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1098</Words>
  <Application>Microsoft Office PowerPoint</Application>
  <PresentationFormat>On-screen Show (16:9)</PresentationFormat>
  <Paragraphs>183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  <vt:lpstr>SOLVING INEQUALITIES USING ADDITION AND SUBTRACTION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64</cp:revision>
  <dcterms:created xsi:type="dcterms:W3CDTF">2016-12-20T05:05:08Z</dcterms:created>
  <dcterms:modified xsi:type="dcterms:W3CDTF">2017-01-06T06:44:31Z</dcterms:modified>
</cp:coreProperties>
</file>